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hDR3kg4dnd/v5YCooMtL+E94jl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9E6676-A25B-490E-AE05-BA1C19EE692B}">
  <a:tblStyle styleId="{879E6676-A25B-490E-AE05-BA1C19EE69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3FA8367-825A-4962-822C-1B7D09BA1FD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522483" y="0"/>
            <a:ext cx="15765517" cy="10287000"/>
          </a:xfrm>
          <a:custGeom>
            <a:rect b="b" l="l" r="r" t="t"/>
            <a:pathLst>
              <a:path extrusionOk="0" h="10287000" w="15765517">
                <a:moveTo>
                  <a:pt x="0" y="0"/>
                </a:moveTo>
                <a:lnTo>
                  <a:pt x="15765517" y="0"/>
                </a:lnTo>
                <a:lnTo>
                  <a:pt x="157655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028700" y="1143000"/>
            <a:ext cx="11401303" cy="2841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7"/>
              <a:buFont typeface="Arial"/>
              <a:buNone/>
            </a:pPr>
            <a:r>
              <a:rPr b="1" i="0" lang="en-US" sz="7207" u="none" cap="none" strike="noStrike">
                <a:solidFill>
                  <a:srgbClr val="568BF4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ДАННЫХ ЦИФРОВОГО РУБЛЯ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-3910627" y="8731681"/>
            <a:ext cx="14732991" cy="526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1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16"/>
              <a:buFont typeface="Arial"/>
              <a:buNone/>
            </a:pPr>
            <a:r>
              <a:rPr b="0" i="0" lang="en-US" sz="3416" u="none" cap="none" strike="noStrike">
                <a:solidFill>
                  <a:srgbClr val="807E7E"/>
                </a:solidFill>
                <a:latin typeface="Montserrat"/>
                <a:ea typeface="Montserrat"/>
                <a:cs typeface="Montserrat"/>
                <a:sym typeface="Montserrat"/>
              </a:rPr>
              <a:t>by мисис что-нибудь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0"/>
          <p:cNvSpPr txBox="1"/>
          <p:nvPr/>
        </p:nvSpPr>
        <p:spPr>
          <a:xfrm>
            <a:off x="682975" y="64725"/>
            <a:ext cx="16836600" cy="5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ФУНКЦИИ И КОМПОНЕНТЫ ИНТЕГРАЦИОННОГО СЛОЯ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0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0"/>
          <p:cNvSpPr/>
          <p:nvPr/>
        </p:nvSpPr>
        <p:spPr>
          <a:xfrm>
            <a:off x="2510350" y="2667312"/>
            <a:ext cx="10269219" cy="7239800"/>
          </a:xfrm>
          <a:custGeom>
            <a:rect b="b" l="l" r="r" t="t"/>
            <a:pathLst>
              <a:path extrusionOk="0" h="7239800" w="10269219">
                <a:moveTo>
                  <a:pt x="0" y="0"/>
                </a:moveTo>
                <a:lnTo>
                  <a:pt x="10269219" y="0"/>
                </a:lnTo>
                <a:lnTo>
                  <a:pt x="10269219" y="7239800"/>
                </a:lnTo>
                <a:lnTo>
                  <a:pt x="0" y="723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1"/>
          <p:cNvSpPr txBox="1"/>
          <p:nvPr/>
        </p:nvSpPr>
        <p:spPr>
          <a:xfrm>
            <a:off x="725700" y="346950"/>
            <a:ext cx="168366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АНАЛИТИЧЕСКИЙ СЛОЙ: DATA VAULT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11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10" name="Google Shape;210;p11"/>
          <p:cNvGraphicFramePr/>
          <p:nvPr/>
        </p:nvGraphicFramePr>
        <p:xfrm>
          <a:off x="2275400" y="34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{879E6676-A25B-490E-AE05-BA1C19EE692B}</a:tableStyleId>
              </a:tblPr>
              <a:tblGrid>
                <a:gridCol w="3434300"/>
                <a:gridCol w="3434300"/>
                <a:gridCol w="3434300"/>
                <a:gridCol w="34343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Data Lake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Star Schema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Data Vault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Гибкость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Максимальная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Низкая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Очень высокая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Историзация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Нет/сложно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Сложно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Встроена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</a:rPr>
                        <a:t>Аудит/отчёт</a:t>
                      </a:r>
                      <a:endParaRPr b="1" sz="3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Слабо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Ограничен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rPr lang="en-US" sz="3400" u="none" cap="none" strike="noStrike">
                          <a:solidFill>
                            <a:schemeClr val="lt1"/>
                          </a:solidFill>
                        </a:rPr>
                        <a:t>Лучший для аудита и отчёта</a:t>
                      </a:r>
                      <a:endParaRPr sz="3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216" name="Google Shape;216;p12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2"/>
          <p:cNvSpPr txBox="1"/>
          <p:nvPr/>
        </p:nvSpPr>
        <p:spPr>
          <a:xfrm>
            <a:off x="725700" y="346950"/>
            <a:ext cx="168366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АНАЛИТИЧЕСКИЙ СЛОЙ: DATA VAULT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2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19" name="Google Shape;219;p12"/>
          <p:cNvGraphicFramePr/>
          <p:nvPr/>
        </p:nvGraphicFramePr>
        <p:xfrm>
          <a:off x="1936600" y="321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{83FA8367-825A-4962-822C-1B7D09BA1FDB}</a:tableStyleId>
              </a:tblPr>
              <a:tblGrid>
                <a:gridCol w="2843525"/>
                <a:gridCol w="12782175"/>
              </a:tblGrid>
              <a:tr h="82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Технология</a:t>
                      </a:r>
                      <a:endParaRPr b="1"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Для чего</a:t>
                      </a:r>
                      <a:endParaRPr b="1"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Greenplum</a:t>
                      </a:r>
                      <a:endParaRPr b="1"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lt1"/>
                          </a:solidFill>
                        </a:rPr>
                        <a:t>Распределённое хранилище и аналитика данных по Data Vault.</a:t>
                      </a:r>
                      <a:endParaRPr sz="3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36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Apache Airflow</a:t>
                      </a:r>
                      <a:endParaRPr b="1"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lt1"/>
                          </a:solidFill>
                        </a:rPr>
                        <a:t>Автоматизация и оркестрация всех процессов загрузки, обработки и интеграции данных.</a:t>
                      </a:r>
                      <a:endParaRPr sz="3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90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Apache Iceberg</a:t>
                      </a:r>
                      <a:r>
                        <a:rPr lang="en-US" sz="2700" u="none" cap="none" strike="noStrike">
                          <a:solidFill>
                            <a:schemeClr val="lt1"/>
                          </a:solidFill>
                        </a:rPr>
                        <a:t> или </a:t>
                      </a:r>
                      <a:r>
                        <a:rPr b="1" lang="en-US" sz="2700" u="none" cap="none" strike="noStrike">
                          <a:solidFill>
                            <a:schemeClr val="lt1"/>
                          </a:solidFill>
                        </a:rPr>
                        <a:t>YTsaurus</a:t>
                      </a:r>
                      <a:endParaRPr b="1"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chemeClr val="lt1"/>
                          </a:solidFill>
                        </a:rPr>
                        <a:t>Современный слой для хранения и управления большими наборами данных (data lakehouse), staging для сырых и обработанных данных.</a:t>
                      </a:r>
                      <a:endParaRPr sz="3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3"/>
          <p:cNvSpPr/>
          <p:nvPr/>
        </p:nvSpPr>
        <p:spPr>
          <a:xfrm>
            <a:off x="516343" y="2901342"/>
            <a:ext cx="6248447" cy="6810297"/>
          </a:xfrm>
          <a:custGeom>
            <a:rect b="b" l="l" r="r" t="t"/>
            <a:pathLst>
              <a:path extrusionOk="0" h="6810297" w="6248447">
                <a:moveTo>
                  <a:pt x="0" y="0"/>
                </a:moveTo>
                <a:lnTo>
                  <a:pt x="6248448" y="0"/>
                </a:lnTo>
                <a:lnTo>
                  <a:pt x="6248448" y="6810297"/>
                </a:lnTo>
                <a:lnTo>
                  <a:pt x="0" y="6810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3"/>
          <p:cNvSpPr/>
          <p:nvPr/>
        </p:nvSpPr>
        <p:spPr>
          <a:xfrm>
            <a:off x="6481470" y="2901342"/>
            <a:ext cx="6265473" cy="6810297"/>
          </a:xfrm>
          <a:custGeom>
            <a:rect b="b" l="l" r="r" t="t"/>
            <a:pathLst>
              <a:path extrusionOk="0" h="6810297" w="6265473">
                <a:moveTo>
                  <a:pt x="0" y="0"/>
                </a:moveTo>
                <a:lnTo>
                  <a:pt x="6265473" y="0"/>
                </a:lnTo>
                <a:lnTo>
                  <a:pt x="6265473" y="6810297"/>
                </a:lnTo>
                <a:lnTo>
                  <a:pt x="0" y="6810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3"/>
          <p:cNvSpPr txBox="1"/>
          <p:nvPr/>
        </p:nvSpPr>
        <p:spPr>
          <a:xfrm>
            <a:off x="516352" y="387475"/>
            <a:ext cx="172764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АРХИТЕКТУРЫ АНАЛИТИЧЕСКОГО СЛОЯ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13"/>
          <p:cNvGrpSpPr/>
          <p:nvPr/>
        </p:nvGrpSpPr>
        <p:grpSpPr>
          <a:xfrm>
            <a:off x="12945313" y="4775933"/>
            <a:ext cx="5098729" cy="2916454"/>
            <a:chOff x="0" y="-38100"/>
            <a:chExt cx="1342875" cy="768120"/>
          </a:xfrm>
        </p:grpSpPr>
        <p:sp>
          <p:nvSpPr>
            <p:cNvPr id="229" name="Google Shape;229;p13"/>
            <p:cNvSpPr/>
            <p:nvPr/>
          </p:nvSpPr>
          <p:spPr>
            <a:xfrm>
              <a:off x="0" y="0"/>
              <a:ext cx="1342875" cy="730020"/>
            </a:xfrm>
            <a:custGeom>
              <a:rect b="b" l="l" r="r" t="t"/>
              <a:pathLst>
                <a:path extrusionOk="0" h="730020" w="1342875">
                  <a:moveTo>
                    <a:pt x="30368" y="0"/>
                  </a:moveTo>
                  <a:lnTo>
                    <a:pt x="1312507" y="0"/>
                  </a:lnTo>
                  <a:cubicBezTo>
                    <a:pt x="1329279" y="0"/>
                    <a:pt x="1342875" y="13596"/>
                    <a:pt x="1342875" y="30368"/>
                  </a:cubicBezTo>
                  <a:lnTo>
                    <a:pt x="1342875" y="699651"/>
                  </a:lnTo>
                  <a:cubicBezTo>
                    <a:pt x="1342875" y="716423"/>
                    <a:pt x="1329279" y="730020"/>
                    <a:pt x="1312507" y="730020"/>
                  </a:cubicBezTo>
                  <a:lnTo>
                    <a:pt x="30368" y="730020"/>
                  </a:lnTo>
                  <a:cubicBezTo>
                    <a:pt x="13596" y="730020"/>
                    <a:pt x="0" y="716423"/>
                    <a:pt x="0" y="699651"/>
                  </a:cubicBezTo>
                  <a:lnTo>
                    <a:pt x="0" y="30368"/>
                  </a:lnTo>
                  <a:cubicBezTo>
                    <a:pt x="0" y="13596"/>
                    <a:pt x="13596" y="0"/>
                    <a:pt x="30368" y="0"/>
                  </a:cubicBezTo>
                  <a:close/>
                </a:path>
              </a:pathLst>
            </a:custGeom>
            <a:solidFill>
              <a:srgbClr val="48699F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3"/>
            <p:cNvSpPr txBox="1"/>
            <p:nvPr/>
          </p:nvSpPr>
          <p:spPr>
            <a:xfrm>
              <a:off x="0" y="-38100"/>
              <a:ext cx="1342875" cy="768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3"/>
          <p:cNvSpPr txBox="1"/>
          <p:nvPr/>
        </p:nvSpPr>
        <p:spPr>
          <a:xfrm>
            <a:off x="13024805" y="5330931"/>
            <a:ext cx="4939744" cy="192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r>
              <a:rPr b="0" i="0" lang="en-US" sz="15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Этот слой — основа для аналитики, комплаенс, аудита, ПОД/ФТ, отчётности перед регулятором и развития BI-платформы банка.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r>
              <a:rPr b="0" i="0" lang="en-US" sz="15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Архитектура Data Vault обеспечивает расширяемость, полноту исторических данных и готовность к новым сценариям и требованиям рынка.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4"/>
          <p:cNvSpPr/>
          <p:nvPr/>
        </p:nvSpPr>
        <p:spPr>
          <a:xfrm>
            <a:off x="9862615" y="2615682"/>
            <a:ext cx="6434093" cy="7109495"/>
          </a:xfrm>
          <a:custGeom>
            <a:rect b="b" l="l" r="r" t="t"/>
            <a:pathLst>
              <a:path extrusionOk="0" h="7109495" w="6434093">
                <a:moveTo>
                  <a:pt x="0" y="0"/>
                </a:moveTo>
                <a:lnTo>
                  <a:pt x="6434093" y="0"/>
                </a:lnTo>
                <a:lnTo>
                  <a:pt x="6434093" y="7109495"/>
                </a:lnTo>
                <a:lnTo>
                  <a:pt x="0" y="7109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4"/>
          <p:cNvSpPr txBox="1"/>
          <p:nvPr/>
        </p:nvSpPr>
        <p:spPr>
          <a:xfrm>
            <a:off x="541050" y="211100"/>
            <a:ext cx="172059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АРХИТЕКТУРЫ АНАЛИТИЧЕСКОГО СЛОЯ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1512552" y="2934919"/>
            <a:ext cx="7259973" cy="6053025"/>
          </a:xfrm>
          <a:custGeom>
            <a:rect b="b" l="l" r="r" t="t"/>
            <a:pathLst>
              <a:path extrusionOk="0" h="6053025" w="7259973">
                <a:moveTo>
                  <a:pt x="0" y="0"/>
                </a:moveTo>
                <a:lnTo>
                  <a:pt x="7259973" y="0"/>
                </a:lnTo>
                <a:lnTo>
                  <a:pt x="7259973" y="6053025"/>
                </a:lnTo>
                <a:lnTo>
                  <a:pt x="0" y="6053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5"/>
          <p:cNvSpPr txBox="1"/>
          <p:nvPr/>
        </p:nvSpPr>
        <p:spPr>
          <a:xfrm>
            <a:off x="541050" y="211100"/>
            <a:ext cx="172059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ВИТРИНЫ ДАННЫХ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52500" y="918300"/>
            <a:ext cx="11125200" cy="8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 AML витрина</a:t>
            </a:r>
            <a:endParaRPr b="0" i="0" sz="210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marts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.mart_aml_reports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b="0" i="0" sz="2100" u="none" cap="none" strike="noStrike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b="0" i="0" sz="2100" u="none" cap="none" strike="noStrike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c.client_hk,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c.kyc_status,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t.tx_hk,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t.amount,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t.type,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t.tx_timestamp,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t.amount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'HIGH_RISK'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'NORMAL'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risk_level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dv.hub_cbdc_transaction t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dv.link_instruction_transaction lit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lit.tx_hk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t.tx_hk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dv.hub_instruction i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lit.instruction_hk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dv.link_client_instruction lci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lci.instruction_hk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dv.hub_client c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lci.client_hk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c.kyc_status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'UNVERIFIED'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t.amount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6"/>
          <p:cNvSpPr txBox="1"/>
          <p:nvPr/>
        </p:nvSpPr>
        <p:spPr>
          <a:xfrm>
            <a:off x="541050" y="211100"/>
            <a:ext cx="172059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ВИТРИНЫ ДАННЫХ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740825" y="831750"/>
            <a:ext cx="11125200" cy="8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 Витрина транзакций (Mart Transactions)</a:t>
            </a:r>
            <a:endParaRPr b="0" i="0" sz="210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1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marts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.mart_transactions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b="0" i="0" sz="2100" u="none" cap="none" strike="noStrike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b="0" i="0" sz="2100" u="none" cap="none" strike="noStrike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c.client_hk,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t.tx_hk,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w.wallet_hk,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t.type,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t.amount,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t.status,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t.tx_timestamp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dv.hub_cbdc_transaction t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dv.link_instruction_transaction lit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lit.tx_hk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t.tx_hk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dv.hub_instruction i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lit.instruction_hk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dv.link_client_instruction lci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lci.instruction_hk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i.instruction_hk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dv.hub_client c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lci.client_hk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dv.link_client_wallet lcw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lcw.client_hk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c.client_hk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dv.hub_digital_wallet w </a:t>
            </a:r>
            <a:r>
              <a:rPr b="0" i="0" lang="en-US" sz="21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w.wallet_hk </a:t>
            </a:r>
            <a:r>
              <a:rPr b="0" i="0" lang="en-US" sz="21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21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lcw.wallet_hk;</a:t>
            </a:r>
            <a:endParaRPr b="0" i="0" sz="21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17"/>
          <p:cNvSpPr txBox="1"/>
          <p:nvPr/>
        </p:nvSpPr>
        <p:spPr>
          <a:xfrm>
            <a:off x="541050" y="211100"/>
            <a:ext cx="17205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2023525" y="3165125"/>
            <a:ext cx="13758300" cy="5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7"/>
          <p:cNvGrpSpPr/>
          <p:nvPr/>
        </p:nvGrpSpPr>
        <p:grpSpPr>
          <a:xfrm>
            <a:off x="754046" y="2259699"/>
            <a:ext cx="17428203" cy="6673228"/>
            <a:chOff x="0" y="0"/>
            <a:chExt cx="1536147" cy="1602600"/>
          </a:xfrm>
        </p:grpSpPr>
        <p:sp>
          <p:nvSpPr>
            <p:cNvPr id="262" name="Google Shape;262;p17"/>
            <p:cNvSpPr/>
            <p:nvPr/>
          </p:nvSpPr>
          <p:spPr>
            <a:xfrm>
              <a:off x="0" y="0"/>
              <a:ext cx="1492506" cy="1564376"/>
            </a:xfrm>
            <a:custGeom>
              <a:rect b="b" l="l" r="r" t="t"/>
              <a:pathLst>
                <a:path extrusionOk="0" h="1564376" w="1492506">
                  <a:moveTo>
                    <a:pt x="27324" y="0"/>
                  </a:moveTo>
                  <a:lnTo>
                    <a:pt x="1465182" y="0"/>
                  </a:lnTo>
                  <a:cubicBezTo>
                    <a:pt x="1472429" y="0"/>
                    <a:pt x="1479379" y="2879"/>
                    <a:pt x="1484503" y="8003"/>
                  </a:cubicBezTo>
                  <a:cubicBezTo>
                    <a:pt x="1489627" y="13127"/>
                    <a:pt x="1492506" y="20077"/>
                    <a:pt x="1492506" y="27324"/>
                  </a:cubicBezTo>
                  <a:lnTo>
                    <a:pt x="1492506" y="1537052"/>
                  </a:lnTo>
                  <a:cubicBezTo>
                    <a:pt x="1492506" y="1544299"/>
                    <a:pt x="1489627" y="1551249"/>
                    <a:pt x="1484503" y="1556373"/>
                  </a:cubicBezTo>
                  <a:cubicBezTo>
                    <a:pt x="1479379" y="1561497"/>
                    <a:pt x="1472429" y="1564376"/>
                    <a:pt x="1465182" y="1564376"/>
                  </a:cubicBezTo>
                  <a:lnTo>
                    <a:pt x="27324" y="1564376"/>
                  </a:lnTo>
                  <a:cubicBezTo>
                    <a:pt x="20077" y="1564376"/>
                    <a:pt x="13127" y="1561497"/>
                    <a:pt x="8003" y="1556373"/>
                  </a:cubicBezTo>
                  <a:cubicBezTo>
                    <a:pt x="2879" y="1551249"/>
                    <a:pt x="0" y="1544299"/>
                    <a:pt x="0" y="1537052"/>
                  </a:cubicBezTo>
                  <a:lnTo>
                    <a:pt x="0" y="27324"/>
                  </a:lnTo>
                  <a:cubicBezTo>
                    <a:pt x="0" y="20077"/>
                    <a:pt x="2879" y="13127"/>
                    <a:pt x="8003" y="8003"/>
                  </a:cubicBezTo>
                  <a:cubicBezTo>
                    <a:pt x="13127" y="2879"/>
                    <a:pt x="20077" y="0"/>
                    <a:pt x="27324" y="0"/>
                  </a:cubicBezTo>
                  <a:close/>
                </a:path>
              </a:pathLst>
            </a:custGeom>
            <a:solidFill>
              <a:srgbClr val="48699F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 txBox="1"/>
            <p:nvPr/>
          </p:nvSpPr>
          <p:spPr>
            <a:xfrm>
              <a:off x="55947" y="0"/>
              <a:ext cx="1480200" cy="16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Данная архитектура обеспечивает не только соответствие текущим требованиям</a:t>
              </a:r>
              <a:endPara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Банка России, но и готова к дальнейшему развитию в рамках цифровой экономики:</a:t>
              </a:r>
              <a:endPara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расширению продуктовой линейки, интеграции с новыми сервисами, а также</a:t>
              </a:r>
              <a:endPara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внедрению перспективных форм цифровых активов.</a:t>
              </a:r>
              <a:endPara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8"/>
          <p:cNvSpPr txBox="1"/>
          <p:nvPr/>
        </p:nvSpPr>
        <p:spPr>
          <a:xfrm>
            <a:off x="-754410" y="5982941"/>
            <a:ext cx="13664932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99"/>
              <a:buFont typeface="Arial"/>
              <a:buNone/>
            </a:pPr>
            <a:r>
              <a:rPr b="1" i="0" lang="en-US" sz="6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-3547555" y="7360075"/>
            <a:ext cx="14732991" cy="530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1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16"/>
              <a:buFont typeface="Arial"/>
              <a:buNone/>
            </a:pPr>
            <a:r>
              <a:rPr b="0" i="0" lang="en-US" sz="3416" u="none" cap="none" strike="noStrike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Ждем ваших вопросов :)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0" l="0" r="0" t="-5552"/>
            </a:stretch>
          </a:blipFill>
          <a:ln>
            <a:noFill/>
          </a:ln>
        </p:spPr>
      </p:sp>
      <p:sp>
        <p:nvSpPr>
          <p:cNvPr id="92" name="Google Shape;92;p2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3" name="Google Shape;93;p2"/>
          <p:cNvGrpSpPr/>
          <p:nvPr/>
        </p:nvGrpSpPr>
        <p:grpSpPr>
          <a:xfrm>
            <a:off x="0" y="-144662"/>
            <a:ext cx="18288122" cy="10431728"/>
            <a:chOff x="0" y="-38100"/>
            <a:chExt cx="4816593" cy="2747433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313"/>
              </a:srgbClr>
            </a:solidFill>
            <a:ln>
              <a:noFill/>
            </a:ln>
          </p:spPr>
        </p:sp>
        <p:sp>
          <p:nvSpPr>
            <p:cNvPr id="95" name="Google Shape;95;p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2686917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4" l="0" r="0" t="-12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006332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800" l="-12808" r="-10400" t="-978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2642182" y="3395393"/>
            <a:ext cx="2958901" cy="2770583"/>
          </a:xfrm>
          <a:custGeom>
            <a:rect b="b" l="l" r="r" t="t"/>
            <a:pathLst>
              <a:path extrusionOk="0" h="510193" w="544871">
                <a:moveTo>
                  <a:pt x="41864" y="0"/>
                </a:moveTo>
                <a:lnTo>
                  <a:pt x="503007" y="0"/>
                </a:lnTo>
                <a:cubicBezTo>
                  <a:pt x="514110" y="0"/>
                  <a:pt x="524759" y="4411"/>
                  <a:pt x="532610" y="12262"/>
                </a:cubicBezTo>
                <a:cubicBezTo>
                  <a:pt x="540461" y="20113"/>
                  <a:pt x="544871" y="30761"/>
                  <a:pt x="544871" y="41864"/>
                </a:cubicBezTo>
                <a:lnTo>
                  <a:pt x="544871" y="468329"/>
                </a:lnTo>
                <a:cubicBezTo>
                  <a:pt x="544871" y="479432"/>
                  <a:pt x="540461" y="490081"/>
                  <a:pt x="532610" y="497931"/>
                </a:cubicBezTo>
                <a:cubicBezTo>
                  <a:pt x="524759" y="505782"/>
                  <a:pt x="514110" y="510193"/>
                  <a:pt x="503007" y="510193"/>
                </a:cubicBezTo>
                <a:lnTo>
                  <a:pt x="41864" y="510193"/>
                </a:lnTo>
                <a:cubicBezTo>
                  <a:pt x="30761" y="510193"/>
                  <a:pt x="20113" y="505782"/>
                  <a:pt x="12262" y="497931"/>
                </a:cubicBezTo>
                <a:cubicBezTo>
                  <a:pt x="4411" y="490081"/>
                  <a:pt x="0" y="479432"/>
                  <a:pt x="0" y="468329"/>
                </a:cubicBezTo>
                <a:lnTo>
                  <a:pt x="0" y="41864"/>
                </a:lnTo>
                <a:cubicBezTo>
                  <a:pt x="0" y="30761"/>
                  <a:pt x="4411" y="20113"/>
                  <a:pt x="12262" y="12262"/>
                </a:cubicBezTo>
                <a:cubicBezTo>
                  <a:pt x="20113" y="4411"/>
                  <a:pt x="30761" y="0"/>
                  <a:pt x="41864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3742" l="-22455" r="-1213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2686917" y="5850181"/>
            <a:ext cx="2958901" cy="1875148"/>
            <a:chOff x="0" y="-38100"/>
            <a:chExt cx="926281" cy="587013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6006332" y="5850181"/>
            <a:ext cx="2958901" cy="1875148"/>
            <a:chOff x="0" y="-38100"/>
            <a:chExt cx="926281" cy="587013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2642182" y="5850181"/>
            <a:ext cx="2958901" cy="1875148"/>
            <a:chOff x="0" y="-38100"/>
            <a:chExt cx="926281" cy="587013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 txBox="1"/>
          <p:nvPr/>
        </p:nvSpPr>
        <p:spPr>
          <a:xfrm>
            <a:off x="3642799" y="1195753"/>
            <a:ext cx="11002403" cy="1094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МИСИС ЧТО-НИБУДЬ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2963901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architect, PM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283316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architect,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2919165" y="7241799"/>
            <a:ext cx="2404934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b="0" i="0" lang="en-US" sz="1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front,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48320" y="6280276"/>
            <a:ext cx="2436096" cy="33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4"/>
              <a:buFont typeface="Arial"/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Озеров Ярослав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6267735" y="6280276"/>
            <a:ext cx="2436096" cy="67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4"/>
              <a:buFont typeface="Arial"/>
              <a:buNone/>
            </a:pPr>
            <a:r>
              <a:rPr b="1" i="0" lang="en-US" sz="193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Селиверстов Никита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2903584" y="6280276"/>
            <a:ext cx="2436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4"/>
              <a:buFont typeface="Arial"/>
              <a:buNone/>
            </a:pPr>
            <a:r>
              <a:rPr b="1" lang="en-US" sz="19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Дулян Арсен</a:t>
            </a:r>
            <a:endParaRPr b="1" i="0" sz="1934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2" title="nasty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4250" y="3395400"/>
            <a:ext cx="2958901" cy="295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9322767" y="5850181"/>
            <a:ext cx="2958901" cy="1875148"/>
            <a:chOff x="0" y="-38100"/>
            <a:chExt cx="926281" cy="587013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926281" cy="548913"/>
            </a:xfrm>
            <a:custGeom>
              <a:rect b="b" l="l" r="r" t="t"/>
              <a:pathLst>
                <a:path extrusionOk="0" h="548913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507050"/>
                  </a:lnTo>
                  <a:cubicBezTo>
                    <a:pt x="926281" y="518152"/>
                    <a:pt x="921870" y="528801"/>
                    <a:pt x="914019" y="536652"/>
                  </a:cubicBezTo>
                  <a:cubicBezTo>
                    <a:pt x="906168" y="544503"/>
                    <a:pt x="895520" y="548913"/>
                    <a:pt x="884417" y="548913"/>
                  </a:cubicBezTo>
                  <a:lnTo>
                    <a:pt x="41864" y="548913"/>
                  </a:lnTo>
                  <a:cubicBezTo>
                    <a:pt x="30761" y="548913"/>
                    <a:pt x="20113" y="544503"/>
                    <a:pt x="12262" y="536652"/>
                  </a:cubicBezTo>
                  <a:cubicBezTo>
                    <a:pt x="4411" y="528801"/>
                    <a:pt x="0" y="518152"/>
                    <a:pt x="0" y="507050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926281" cy="58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9599750" y="7241799"/>
            <a:ext cx="240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pm, designer</a:t>
            </a:r>
            <a:endParaRPr sz="1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9584169" y="6280276"/>
            <a:ext cx="2436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4"/>
              <a:buFont typeface="Arial"/>
              <a:buNone/>
            </a:pPr>
            <a:r>
              <a:rPr b="1" lang="en-US" sz="19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Черкащенко Анастасия</a:t>
            </a:r>
            <a:endParaRPr b="1" sz="193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3"/>
          <p:cNvSpPr/>
          <p:nvPr/>
        </p:nvSpPr>
        <p:spPr>
          <a:xfrm>
            <a:off x="498551" y="3362176"/>
            <a:ext cx="12530617" cy="5589830"/>
          </a:xfrm>
          <a:custGeom>
            <a:rect b="b" l="l" r="r" t="t"/>
            <a:pathLst>
              <a:path extrusionOk="0" h="5589830" w="12530617">
                <a:moveTo>
                  <a:pt x="0" y="0"/>
                </a:moveTo>
                <a:lnTo>
                  <a:pt x="12530617" y="0"/>
                </a:lnTo>
                <a:lnTo>
                  <a:pt x="12530617" y="5589829"/>
                </a:lnTo>
                <a:lnTo>
                  <a:pt x="0" y="5589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3"/>
          <p:cNvSpPr txBox="1"/>
          <p:nvPr/>
        </p:nvSpPr>
        <p:spPr>
          <a:xfrm>
            <a:off x="4903833" y="537177"/>
            <a:ext cx="13091821" cy="1837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КЛАССОВ (UML) КОНЦЕПТУАЛЬНОЙ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3"/>
          <p:cNvGrpSpPr/>
          <p:nvPr/>
        </p:nvGrpSpPr>
        <p:grpSpPr>
          <a:xfrm>
            <a:off x="13315925" y="3217525"/>
            <a:ext cx="4697458" cy="4720268"/>
            <a:chOff x="0" y="-38100"/>
            <a:chExt cx="1126786" cy="1243190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1126786" cy="1205090"/>
            </a:xfrm>
            <a:custGeom>
              <a:rect b="b" l="l" r="r" t="t"/>
              <a:pathLst>
                <a:path extrusionOk="0" h="1205090" w="1126786">
                  <a:moveTo>
                    <a:pt x="36192" y="0"/>
                  </a:moveTo>
                  <a:lnTo>
                    <a:pt x="1090594" y="0"/>
                  </a:lnTo>
                  <a:cubicBezTo>
                    <a:pt x="1100193" y="0"/>
                    <a:pt x="1109398" y="3813"/>
                    <a:pt x="1116185" y="10600"/>
                  </a:cubicBezTo>
                  <a:cubicBezTo>
                    <a:pt x="1122973" y="17388"/>
                    <a:pt x="1126786" y="26593"/>
                    <a:pt x="1126786" y="36192"/>
                  </a:cubicBezTo>
                  <a:lnTo>
                    <a:pt x="1126786" y="1168898"/>
                  </a:lnTo>
                  <a:cubicBezTo>
                    <a:pt x="1126786" y="1178496"/>
                    <a:pt x="1122973" y="1187702"/>
                    <a:pt x="1116185" y="1194489"/>
                  </a:cubicBezTo>
                  <a:cubicBezTo>
                    <a:pt x="1109398" y="1201277"/>
                    <a:pt x="1100193" y="1205090"/>
                    <a:pt x="1090594" y="1205090"/>
                  </a:cubicBezTo>
                  <a:lnTo>
                    <a:pt x="36192" y="1205090"/>
                  </a:lnTo>
                  <a:cubicBezTo>
                    <a:pt x="26593" y="1205090"/>
                    <a:pt x="17388" y="1201277"/>
                    <a:pt x="10600" y="1194489"/>
                  </a:cubicBezTo>
                  <a:cubicBezTo>
                    <a:pt x="3813" y="1187702"/>
                    <a:pt x="0" y="1178496"/>
                    <a:pt x="0" y="1168898"/>
                  </a:cubicBezTo>
                  <a:lnTo>
                    <a:pt x="0" y="36192"/>
                  </a:lnTo>
                  <a:cubicBezTo>
                    <a:pt x="0" y="26593"/>
                    <a:pt x="3813" y="17388"/>
                    <a:pt x="10600" y="10600"/>
                  </a:cubicBezTo>
                  <a:cubicBezTo>
                    <a:pt x="17388" y="3813"/>
                    <a:pt x="26593" y="0"/>
                    <a:pt x="36192" y="0"/>
                  </a:cubicBezTo>
                  <a:close/>
                </a:path>
              </a:pathLst>
            </a:custGeom>
            <a:solidFill>
              <a:srgbClr val="48699F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-38100"/>
              <a:ext cx="1126786" cy="1243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3"/>
          <p:cNvSpPr txBox="1"/>
          <p:nvPr/>
        </p:nvSpPr>
        <p:spPr>
          <a:xfrm>
            <a:off x="13565344" y="3435575"/>
            <a:ext cx="41646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9"/>
              <a:buFont typeface="Arial"/>
              <a:buNone/>
            </a:pPr>
            <a:r>
              <a:rPr b="0" i="0" lang="en-US" sz="24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Две бизнес-модели:</a:t>
            </a:r>
            <a:endParaRPr b="0" i="0" sz="24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9"/>
              <a:buFont typeface="Arial"/>
              <a:buNone/>
            </a:pPr>
            <a:r>
              <a:rPr b="0" i="0" lang="en-US" sz="24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Клиентская</a:t>
            </a:r>
            <a:endParaRPr b="0" i="0" sz="24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9"/>
              <a:buFont typeface="Arial"/>
              <a:buNone/>
            </a:pPr>
            <a:r>
              <a:rPr b="0" i="0" lang="en-US" sz="24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 ЦР</a:t>
            </a:r>
            <a:endParaRPr b="0" i="0" sz="24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9"/>
              <a:buFont typeface="Arial"/>
              <a:buNone/>
            </a:pPr>
            <a:r>
              <a:t/>
            </a:r>
            <a:endParaRPr b="0" i="0" sz="18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9"/>
              <a:buFont typeface="Arial"/>
              <a:buNone/>
            </a:pPr>
            <a:r>
              <a:t/>
            </a:r>
            <a:endParaRPr b="0" i="0" sz="18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9"/>
              <a:buFont typeface="Arial"/>
              <a:buNone/>
            </a:pPr>
            <a:r>
              <a:t/>
            </a:r>
            <a:endParaRPr b="0" i="0" sz="18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0" l="0" r="0" t="-5552"/>
            </a:stretch>
          </a:blipFill>
          <a:ln>
            <a:noFill/>
          </a:ln>
        </p:spPr>
      </p:sp>
      <p:grpSp>
        <p:nvGrpSpPr>
          <p:cNvPr id="139" name="Google Shape;139;p4"/>
          <p:cNvGrpSpPr/>
          <p:nvPr/>
        </p:nvGrpSpPr>
        <p:grpSpPr>
          <a:xfrm>
            <a:off x="10371868" y="2582239"/>
            <a:ext cx="7371273" cy="6365640"/>
            <a:chOff x="0" y="-38100"/>
            <a:chExt cx="1941405" cy="1676547"/>
          </a:xfrm>
        </p:grpSpPr>
        <p:sp>
          <p:nvSpPr>
            <p:cNvPr id="140" name="Google Shape;140;p4"/>
            <p:cNvSpPr/>
            <p:nvPr/>
          </p:nvSpPr>
          <p:spPr>
            <a:xfrm>
              <a:off x="0" y="0"/>
              <a:ext cx="1941405" cy="1638447"/>
            </a:xfrm>
            <a:custGeom>
              <a:rect b="b" l="l" r="r" t="t"/>
              <a:pathLst>
                <a:path extrusionOk="0" h="1638447" w="1941405">
                  <a:moveTo>
                    <a:pt x="21006" y="0"/>
                  </a:moveTo>
                  <a:lnTo>
                    <a:pt x="1920400" y="0"/>
                  </a:lnTo>
                  <a:cubicBezTo>
                    <a:pt x="1932001" y="0"/>
                    <a:pt x="1941405" y="9405"/>
                    <a:pt x="1941405" y="21006"/>
                  </a:cubicBezTo>
                  <a:lnTo>
                    <a:pt x="1941405" y="1617442"/>
                  </a:lnTo>
                  <a:cubicBezTo>
                    <a:pt x="1941405" y="1629043"/>
                    <a:pt x="1932001" y="1638447"/>
                    <a:pt x="1920400" y="1638447"/>
                  </a:cubicBezTo>
                  <a:lnTo>
                    <a:pt x="21006" y="1638447"/>
                  </a:lnTo>
                  <a:cubicBezTo>
                    <a:pt x="9405" y="1638447"/>
                    <a:pt x="0" y="1629043"/>
                    <a:pt x="0" y="1617442"/>
                  </a:cubicBezTo>
                  <a:lnTo>
                    <a:pt x="0" y="21006"/>
                  </a:lnTo>
                  <a:cubicBezTo>
                    <a:pt x="0" y="9405"/>
                    <a:pt x="9405" y="0"/>
                    <a:pt x="21006" y="0"/>
                  </a:cubicBezTo>
                  <a:close/>
                </a:path>
              </a:pathLst>
            </a:custGeom>
            <a:solidFill>
              <a:srgbClr val="48699F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0" y="-38100"/>
              <a:ext cx="1941405" cy="1676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43" name="Google Shape;143;p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313"/>
              </a:srgbClr>
            </a:solidFill>
            <a:ln>
              <a:noFill/>
            </a:ln>
          </p:spPr>
        </p:sp>
        <p:sp>
          <p:nvSpPr>
            <p:cNvPr id="144" name="Google Shape;144;p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4"/>
          <p:cNvSpPr/>
          <p:nvPr/>
        </p:nvSpPr>
        <p:spPr>
          <a:xfrm>
            <a:off x="1028700" y="2883731"/>
            <a:ext cx="8460076" cy="6374569"/>
          </a:xfrm>
          <a:custGeom>
            <a:rect b="b" l="l" r="r" t="t"/>
            <a:pathLst>
              <a:path extrusionOk="0" h="6374569" w="8460076">
                <a:moveTo>
                  <a:pt x="0" y="0"/>
                </a:moveTo>
                <a:lnTo>
                  <a:pt x="8460076" y="0"/>
                </a:lnTo>
                <a:lnTo>
                  <a:pt x="8460076" y="6374569"/>
                </a:lnTo>
                <a:lnTo>
                  <a:pt x="0" y="6374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4"/>
          <p:cNvSpPr txBox="1"/>
          <p:nvPr/>
        </p:nvSpPr>
        <p:spPr>
          <a:xfrm>
            <a:off x="4832869" y="146016"/>
            <a:ext cx="13200037" cy="2228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ЛОГИЧЕСКАЯ МОДЕЛЬ ДАННЫХ (UML-ДИАГРАММА)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0513925" y="2875253"/>
            <a:ext cx="70146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Логическая модель дополняет концептуальную посредством добавления информации о характере связей (1 to 0 … *, 1 to 1) и позволяет перейти к созданию физической модели данных с технической реализацией.</a:t>
            </a:r>
            <a:endParaRPr b="0" i="0" sz="19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53" name="Google Shape;153;p5"/>
          <p:cNvSpPr txBox="1"/>
          <p:nvPr/>
        </p:nvSpPr>
        <p:spPr>
          <a:xfrm>
            <a:off x="2" y="196125"/>
            <a:ext cx="17994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-US" sz="6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ПОТОКОВ И ВЗАИМОСВЯЗЕЙ (LOGICAL DATA FLOW)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075" y="2627750"/>
            <a:ext cx="16605861" cy="70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60" name="Google Shape;160;p6"/>
          <p:cNvSpPr txBox="1"/>
          <p:nvPr/>
        </p:nvSpPr>
        <p:spPr>
          <a:xfrm>
            <a:off x="4147066" y="64736"/>
            <a:ext cx="13886810" cy="336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 ФИЗИЧЕСКОЙ МОДЕЛИ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6"/>
          <p:cNvSpPr/>
          <p:nvPr/>
        </p:nvSpPr>
        <p:spPr>
          <a:xfrm>
            <a:off x="1028700" y="2374231"/>
            <a:ext cx="16475039" cy="7454955"/>
          </a:xfrm>
          <a:custGeom>
            <a:rect b="b" l="l" r="r" t="t"/>
            <a:pathLst>
              <a:path extrusionOk="0" h="7454955" w="16475039">
                <a:moveTo>
                  <a:pt x="0" y="0"/>
                </a:moveTo>
                <a:lnTo>
                  <a:pt x="16475039" y="0"/>
                </a:lnTo>
                <a:lnTo>
                  <a:pt x="16475039" y="7454955"/>
                </a:lnTo>
                <a:lnTo>
                  <a:pt x="0" y="745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69" name="Google Shape;169;p7"/>
          <p:cNvSpPr txBox="1"/>
          <p:nvPr/>
        </p:nvSpPr>
        <p:spPr>
          <a:xfrm>
            <a:off x="1063977" y="276400"/>
            <a:ext cx="170052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ИНДЕКСЫ ОПЕРАЦИОННОЙ БД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t/>
            </a:r>
            <a:endParaRPr b="1" i="0" sz="63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7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 txBox="1"/>
          <p:nvPr/>
        </p:nvSpPr>
        <p:spPr>
          <a:xfrm>
            <a:off x="1224450" y="3779050"/>
            <a:ext cx="158391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idx_bank_account_client_id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cbdc.bank_account(client_id);</a:t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idx_instruction_client_id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cbdc.instruction(client_id);</a:t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idx_tx_instruction_id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cbdc.cbdc_transaction(instruction_id);</a:t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idx_tx_wallets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cbdc.cbdc_transaction(from_wallet_id, to_wallet_id);</a:t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idx_auto_payment_client_id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24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cbdc.auto_payment(client_id);</a:t>
            </a:r>
            <a:endParaRPr b="0" i="0" sz="240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13727632" y="5538868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8"/>
          <p:cNvSpPr/>
          <p:nvPr/>
        </p:nvSpPr>
        <p:spPr>
          <a:xfrm rot="10800000">
            <a:off x="-116335" y="-82396"/>
            <a:ext cx="4697437" cy="4913254"/>
          </a:xfrm>
          <a:custGeom>
            <a:rect b="b" l="l" r="r" t="t"/>
            <a:pathLst>
              <a:path extrusionOk="0"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8"/>
          <p:cNvSpPr/>
          <p:nvPr/>
        </p:nvSpPr>
        <p:spPr>
          <a:xfrm>
            <a:off x="1028700" y="2767250"/>
            <a:ext cx="10302256" cy="7071303"/>
          </a:xfrm>
          <a:custGeom>
            <a:rect b="b" l="l" r="r" t="t"/>
            <a:pathLst>
              <a:path extrusionOk="0" h="7542723" w="10512506">
                <a:moveTo>
                  <a:pt x="0" y="0"/>
                </a:moveTo>
                <a:lnTo>
                  <a:pt x="10512506" y="0"/>
                </a:lnTo>
                <a:lnTo>
                  <a:pt x="10512506" y="7542723"/>
                </a:lnTo>
                <a:lnTo>
                  <a:pt x="0" y="754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 txBox="1"/>
          <p:nvPr/>
        </p:nvSpPr>
        <p:spPr>
          <a:xfrm>
            <a:off x="4368943" y="64736"/>
            <a:ext cx="13664932" cy="2228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КЛИЕНТСКИХ КОМПОНЕНТОВ (FRONTEND)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8"/>
          <p:cNvGrpSpPr/>
          <p:nvPr/>
        </p:nvGrpSpPr>
        <p:grpSpPr>
          <a:xfrm>
            <a:off x="12033294" y="2767257"/>
            <a:ext cx="5666857" cy="6084400"/>
            <a:chOff x="0" y="-38100"/>
            <a:chExt cx="1492506" cy="1602476"/>
          </a:xfrm>
        </p:grpSpPr>
        <p:sp>
          <p:nvSpPr>
            <p:cNvPr id="183" name="Google Shape;183;p8"/>
            <p:cNvSpPr/>
            <p:nvPr/>
          </p:nvSpPr>
          <p:spPr>
            <a:xfrm>
              <a:off x="0" y="0"/>
              <a:ext cx="1492506" cy="1564376"/>
            </a:xfrm>
            <a:custGeom>
              <a:rect b="b" l="l" r="r" t="t"/>
              <a:pathLst>
                <a:path extrusionOk="0" h="1564376" w="1492506">
                  <a:moveTo>
                    <a:pt x="27324" y="0"/>
                  </a:moveTo>
                  <a:lnTo>
                    <a:pt x="1465182" y="0"/>
                  </a:lnTo>
                  <a:cubicBezTo>
                    <a:pt x="1472429" y="0"/>
                    <a:pt x="1479379" y="2879"/>
                    <a:pt x="1484503" y="8003"/>
                  </a:cubicBezTo>
                  <a:cubicBezTo>
                    <a:pt x="1489627" y="13127"/>
                    <a:pt x="1492506" y="20077"/>
                    <a:pt x="1492506" y="27324"/>
                  </a:cubicBezTo>
                  <a:lnTo>
                    <a:pt x="1492506" y="1537052"/>
                  </a:lnTo>
                  <a:cubicBezTo>
                    <a:pt x="1492506" y="1544299"/>
                    <a:pt x="1489627" y="1551249"/>
                    <a:pt x="1484503" y="1556373"/>
                  </a:cubicBezTo>
                  <a:cubicBezTo>
                    <a:pt x="1479379" y="1561497"/>
                    <a:pt x="1472429" y="1564376"/>
                    <a:pt x="1465182" y="1564376"/>
                  </a:cubicBezTo>
                  <a:lnTo>
                    <a:pt x="27324" y="1564376"/>
                  </a:lnTo>
                  <a:cubicBezTo>
                    <a:pt x="20077" y="1564376"/>
                    <a:pt x="13127" y="1561497"/>
                    <a:pt x="8003" y="1556373"/>
                  </a:cubicBezTo>
                  <a:cubicBezTo>
                    <a:pt x="2879" y="1551249"/>
                    <a:pt x="0" y="1544299"/>
                    <a:pt x="0" y="1537052"/>
                  </a:cubicBezTo>
                  <a:lnTo>
                    <a:pt x="0" y="27324"/>
                  </a:lnTo>
                  <a:cubicBezTo>
                    <a:pt x="0" y="20077"/>
                    <a:pt x="2879" y="13127"/>
                    <a:pt x="8003" y="8003"/>
                  </a:cubicBezTo>
                  <a:cubicBezTo>
                    <a:pt x="13127" y="2879"/>
                    <a:pt x="20077" y="0"/>
                    <a:pt x="27324" y="0"/>
                  </a:cubicBezTo>
                  <a:close/>
                </a:path>
              </a:pathLst>
            </a:custGeom>
            <a:solidFill>
              <a:srgbClr val="48699F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 txBox="1"/>
            <p:nvPr/>
          </p:nvSpPr>
          <p:spPr>
            <a:xfrm>
              <a:off x="0" y="-38100"/>
              <a:ext cx="1492506" cy="16024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2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 txBox="1"/>
          <p:nvPr/>
        </p:nvSpPr>
        <p:spPr>
          <a:xfrm>
            <a:off x="12134003" y="3024497"/>
            <a:ext cx="54654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9"/>
              <a:buFont typeface="Arial"/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Frontend-архитектура цифрового рубля построена на принципах модульности и безопасности.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9"/>
              <a:buFont typeface="Arial"/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 работы без интернета: кэширование транзакций, их подпись и хранение до восстановления связи.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9"/>
              <a:buFont typeface="Arial"/>
              <a:buNone/>
            </a:pPr>
            <a:r>
              <a:rPr b="0" i="0" lang="en-US" sz="195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Механизмы автоматической синхронизации и подтверждения успешных переводов после онлайн-подключения.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9"/>
              <a:buFont typeface="Arial"/>
              <a:buNone/>
            </a:pPr>
            <a:r>
              <a:t/>
            </a:r>
            <a:endParaRPr b="0" i="0" sz="195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8772525" y="0"/>
            <a:ext cx="9515475" cy="10287000"/>
          </a:xfrm>
          <a:custGeom>
            <a:rect b="b" l="l" r="r" t="t"/>
            <a:pathLst>
              <a:path extrusionOk="0" h="10287000" w="9515475">
                <a:moveTo>
                  <a:pt x="0" y="0"/>
                </a:moveTo>
                <a:lnTo>
                  <a:pt x="9515475" y="0"/>
                </a:lnTo>
                <a:lnTo>
                  <a:pt x="95154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9"/>
          <p:cNvSpPr/>
          <p:nvPr/>
        </p:nvSpPr>
        <p:spPr>
          <a:xfrm>
            <a:off x="2119475" y="2909326"/>
            <a:ext cx="14049053" cy="6638177"/>
          </a:xfrm>
          <a:custGeom>
            <a:rect b="b" l="l" r="r" t="t"/>
            <a:pathLst>
              <a:path extrusionOk="0" h="5966901" w="12628362">
                <a:moveTo>
                  <a:pt x="0" y="0"/>
                </a:moveTo>
                <a:lnTo>
                  <a:pt x="12628362" y="0"/>
                </a:lnTo>
                <a:lnTo>
                  <a:pt x="12628362" y="5966901"/>
                </a:lnTo>
                <a:lnTo>
                  <a:pt x="0" y="5966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9"/>
          <p:cNvSpPr txBox="1"/>
          <p:nvPr/>
        </p:nvSpPr>
        <p:spPr>
          <a:xfrm>
            <a:off x="516352" y="387475"/>
            <a:ext cx="168882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b="1" i="0" lang="en-US" sz="6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ВЗАИМОДЕЙСТВИЕ И РАБОЧИЕ ПРОЦЕССЫ (BACKEND)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